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67" r:id="rId5"/>
    <p:sldId id="279" r:id="rId6"/>
    <p:sldId id="259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72" r:id="rId15"/>
    <p:sldId id="268" r:id="rId16"/>
    <p:sldId id="269" r:id="rId17"/>
    <p:sldId id="273" r:id="rId18"/>
    <p:sldId id="270" r:id="rId19"/>
    <p:sldId id="271" r:id="rId20"/>
    <p:sldId id="274" r:id="rId21"/>
    <p:sldId id="275" r:id="rId22"/>
    <p:sldId id="276" r:id="rId23"/>
    <p:sldId id="277" r:id="rId24"/>
    <p:sldId id="28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F3FA"/>
    <a:srgbClr val="FFFFFF"/>
    <a:srgbClr val="E4AB43"/>
    <a:srgbClr val="306F8F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4" autoAdjust="0"/>
    <p:restoredTop sz="94660"/>
  </p:normalViewPr>
  <p:slideViewPr>
    <p:cSldViewPr snapToGrid="0">
      <p:cViewPr varScale="1">
        <p:scale>
          <a:sx n="137" d="100"/>
          <a:sy n="137" d="100"/>
        </p:scale>
        <p:origin x="81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393A5-E67C-4B52-BC6A-4103EEF6803F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19B97-7F26-4A03-88A1-AF29C0E95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8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219B97-7F26-4A03-88A1-AF29C0E958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679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80AC2F-44C5-C3F2-126E-2B012DC94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2E0720-B42A-6196-E0E4-A6E3C3E7A1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0A3D2C-7E8F-4556-859C-EF126768B2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ED5BB2-4045-2829-D7C4-44327D551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219B97-7F26-4A03-88A1-AF29C0E958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63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219B97-7F26-4A03-88A1-AF29C0E958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1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0B86-4312-FD79-EEBD-218772A1F1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CAEC8C-86C3-0D62-AF12-06EA887170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BA18D-AB21-1E7C-8737-1037512A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33F4F-0C02-A569-CA99-CBE39E258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70116-B216-0A6E-69BB-6537512EE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0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63DD1-2546-81E7-AD2A-0A71BA924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0EE0DC-3B82-C4A3-1F7C-5D46AAF84C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5011C-C4E6-69D3-5B32-DCC69FE02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EFA9A-A297-8C77-ECF4-EED1DB9EA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1D1F2-0B96-53A7-ADAC-71C505CFB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32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565730-4CDE-6D27-3C10-87347FD44A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874F1E-A188-E9AA-AD6F-4B76F7309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16A2B-D0FD-AABE-FD4D-183211137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9E28-C17C-46CE-39FC-F388942EA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F2B68-8254-F85B-45C2-9418C5A3D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21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713A9-8AE9-E775-7D8B-FD5A0FF12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727EB-F44E-7D32-E78A-1F464E9A6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C8BE1-B2B0-51AF-FADE-AEDC84295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987CC-F23B-ABFF-3824-076468040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842F1-BDA3-1780-E5B9-28CD43123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58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E4889-2A6C-255D-236F-663E8CF1F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3A5E6-88BF-BD0D-D3A0-18CA2CC2C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683FEC-0155-920F-AFFE-9CE9343B0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8FF6F-CB35-3BC6-533A-B4166CD24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4632E-A135-A091-352A-CE17F2899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18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FE8E7-191A-E29E-F041-2D11C8131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87B90-E211-672A-D105-C14097B2D6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AFEE51-26F3-3B12-95C5-E90810C2D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048AB1-92D4-0AF9-E5E1-752061C96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3287F-E993-6651-85CB-095A8B915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92233A-C963-DE51-B88F-0EB0853C3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9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2CD44-2FE0-B805-338C-4B66548C7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9F9E7-B9C0-8B0B-C659-89A22A57D1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C124AE-66A4-8F66-562F-23F328CA14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0F245A-071E-AB79-08A0-DFD84B83E7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40A956-F8D0-2457-6F02-DB1BCF2E3D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C19662-83A7-FD53-F3D0-CA7082C67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0DFE23-AF38-C707-C21B-62995A110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93DC66-942F-B880-F524-D30C2E0B4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1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E24DF-A9F3-12B3-60F1-2CCEC7DC2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5757FF-B2F6-CA4D-9958-1E379FB79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CD49D1-E55D-0A97-1AA9-AC3526DEA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E3925C-820A-94E3-8A18-D8452A9E6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929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1EAE0F-03F1-BE78-024F-8AD886979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8AA7DD-FA8A-17DA-9F72-D66DCBD28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ACBC6-C0BD-B183-8A09-CFE7F246F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6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451F-1209-A9EC-64AE-005413E97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F4BA-DC3D-0EB4-A830-644E1EB88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0E7BFA-C1BC-D09B-45C9-376B33A4C2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2D4052-85C5-343A-8729-CB0439C60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23425-4703-289A-8E54-AA703587D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8FFF7-82E9-D621-C552-6494B1952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5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CE69B-2A74-5D54-8533-74E8F76D3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D8B350-21A1-CEFF-1159-9BBAA0DD64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7D16A4-6659-FB4B-A341-E060E38A2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FDA0F7-1213-6E19-2D51-82EF87A80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5C4936-AD7E-27AE-D99B-0D2062D6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8C703-28A4-2A43-E136-F9256004F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18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7F6582-73FA-E3EB-5D12-25A972D14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3E0AD5-EAD8-293B-454D-2D4F9EF61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A308F-7ABC-62C2-E1D2-114E663F22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AF116B-EEDB-4CE3-BBBB-40300D938366}" type="datetimeFigureOut">
              <a:rPr lang="en-US" smtClean="0"/>
              <a:t>9/28/2025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36DFE-0780-B876-F4DC-AE090A5DF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BA384-957D-C565-F401-172C365751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61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0154D-116E-15D3-D42B-988A5A7D35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8126BA-A3C5-75D2-97B0-C05B7E61E3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61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532BF-E63F-A21E-9C0D-C77B372368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3CEC50-0B84-ADF2-CA1F-56C836CDB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028" y="0"/>
            <a:ext cx="939197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4E65F7-B7B9-ABAC-B8C5-A6E4DDA76535}"/>
              </a:ext>
            </a:extLst>
          </p:cNvPr>
          <p:cNvSpPr txBox="1"/>
          <p:nvPr/>
        </p:nvSpPr>
        <p:spPr>
          <a:xfrm>
            <a:off x="727879" y="2013448"/>
            <a:ext cx="5486400" cy="424731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ar-KW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onsolas" panose="020B0609020204030204" pitchFamily="49" charset="0"/>
              </a:rPr>
              <a:t> الحل </a:t>
            </a:r>
            <a:r>
              <a:rPr lang="ar-KW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anose="020B0609020204030204" pitchFamily="49" charset="0"/>
              </a:rPr>
              <a:t>المطور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onsolas" panose="020B0609020204030204" pitchFamily="49" charset="0"/>
            </a:endParaRPr>
          </a:p>
          <a:p>
            <a:pPr>
              <a:buNone/>
            </a:pP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import 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sqlite3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connection = </a:t>
            </a: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None</a:t>
            </a:r>
            <a:b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</a:br>
            <a:b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try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: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connection = sqlite3.connect(</a:t>
            </a:r>
            <a:r>
              <a:rPr lang="en-US" sz="1800" dirty="0">
                <a:solidFill>
                  <a:srgbClr val="067D17"/>
                </a:solidFill>
                <a:effectLst/>
                <a:latin typeface="JetBrains Mono"/>
              </a:rPr>
              <a:t>"Kuwait_landmarks.db"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print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lang="en-US" sz="1800" dirty="0">
                <a:solidFill>
                  <a:srgbClr val="067D17"/>
                </a:solidFill>
                <a:effectLst/>
                <a:latin typeface="JetBrains Mono"/>
              </a:rPr>
              <a:t>"connection successful"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except </a:t>
            </a: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Exception </a:t>
            </a: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as 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e: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print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lang="en-US" sz="1800" dirty="0">
                <a:solidFill>
                  <a:srgbClr val="067D17"/>
                </a:solidFill>
                <a:effectLst/>
                <a:latin typeface="JetBrains Mono"/>
              </a:rPr>
              <a:t>"error: connection failed"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print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(e)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finally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: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if 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connection </a:t>
            </a: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is not None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: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    connection.close()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print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lang="en-US" sz="1800" dirty="0">
                <a:solidFill>
                  <a:srgbClr val="067D17"/>
                </a:solidFill>
                <a:effectLst/>
                <a:latin typeface="JetBrains Mono"/>
              </a:rPr>
              <a:t>"connection closed"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38706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CAD707-4F5F-B5E3-D976-0A06EF086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4309"/>
            <a:ext cx="12192000" cy="556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85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A4CD32-E8B3-31E9-6832-74526A9C02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4526"/>
          <a:stretch>
            <a:fillRect/>
          </a:stretch>
        </p:blipFill>
        <p:spPr>
          <a:xfrm>
            <a:off x="6505231" y="0"/>
            <a:ext cx="5659375" cy="24328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E9BE09-C3DC-EDCD-4E00-9E23B8B2B82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361" t="36329" r="3109" b="1102"/>
          <a:stretch>
            <a:fillRect/>
          </a:stretch>
        </p:blipFill>
        <p:spPr>
          <a:xfrm>
            <a:off x="176169" y="618688"/>
            <a:ext cx="6155838" cy="54570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23A0F87-64F8-51F7-4EE9-9D1105E58C8E}"/>
              </a:ext>
            </a:extLst>
          </p:cNvPr>
          <p:cNvSpPr/>
          <p:nvPr/>
        </p:nvSpPr>
        <p:spPr>
          <a:xfrm>
            <a:off x="176169" y="545284"/>
            <a:ext cx="6119769" cy="597296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CCC713-928D-3CAD-E7D2-78CD75FD10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25"/>
          <a:stretch>
            <a:fillRect/>
          </a:stretch>
        </p:blipFill>
        <p:spPr>
          <a:xfrm>
            <a:off x="6332007" y="2397457"/>
            <a:ext cx="5778104" cy="438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79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96EBD-87CE-2EF3-667C-0350EA6389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37A1F9-3988-7814-4050-C12E911FA1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4526"/>
          <a:stretch>
            <a:fillRect/>
          </a:stretch>
        </p:blipFill>
        <p:spPr>
          <a:xfrm>
            <a:off x="6505231" y="0"/>
            <a:ext cx="5659375" cy="24328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222923-51C5-8AC7-465C-A2CDA4B627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361" t="36329" r="3109" b="1102"/>
          <a:stretch>
            <a:fillRect/>
          </a:stretch>
        </p:blipFill>
        <p:spPr>
          <a:xfrm>
            <a:off x="176169" y="618688"/>
            <a:ext cx="6155838" cy="54570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D7237F7-5C4F-3F68-C347-FC9C18EE7D31}"/>
              </a:ext>
            </a:extLst>
          </p:cNvPr>
          <p:cNvSpPr/>
          <p:nvPr/>
        </p:nvSpPr>
        <p:spPr>
          <a:xfrm>
            <a:off x="176169" y="545284"/>
            <a:ext cx="6119769" cy="597296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698027-F978-99DB-853B-E62931CD6D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25"/>
          <a:stretch>
            <a:fillRect/>
          </a:stretch>
        </p:blipFill>
        <p:spPr>
          <a:xfrm>
            <a:off x="6332007" y="2397457"/>
            <a:ext cx="5778104" cy="43825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687820C-FC57-F92C-485D-71DE0D30F141}"/>
              </a:ext>
            </a:extLst>
          </p:cNvPr>
          <p:cNvSpPr txBox="1"/>
          <p:nvPr/>
        </p:nvSpPr>
        <p:spPr>
          <a:xfrm>
            <a:off x="345688" y="2061211"/>
            <a:ext cx="58320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cursor.execute(</a:t>
            </a: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'''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CREATE TABLE IF NOT EXISTS landmark(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id INTEGER PRIMARY KEY,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name TEXT NOT NULL,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location TEXT,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category TEXT,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year INTEGER,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price REAL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)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'''</a:t>
            </a: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68954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15AAAF-C4C6-6026-EEED-956B8A1C7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52" y="131326"/>
            <a:ext cx="11772082" cy="34191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257409-7CEC-2B8B-C59B-16BFC14A1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523" y="3550508"/>
            <a:ext cx="9101739" cy="276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536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171E015-114E-AD2C-6F17-150FC47D2DD5}"/>
              </a:ext>
            </a:extLst>
          </p:cNvPr>
          <p:cNvGrpSpPr/>
          <p:nvPr/>
        </p:nvGrpSpPr>
        <p:grpSpPr>
          <a:xfrm>
            <a:off x="6235012" y="0"/>
            <a:ext cx="5956988" cy="4422497"/>
            <a:chOff x="6939280" y="0"/>
            <a:chExt cx="5252720" cy="389964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A4C064C-AD77-8983-96DB-CB14B375AD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71305"/>
            <a:stretch>
              <a:fillRect/>
            </a:stretch>
          </p:blipFill>
          <p:spPr>
            <a:xfrm>
              <a:off x="6939280" y="0"/>
              <a:ext cx="5246925" cy="196787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E35B323-DAF9-4AF9-9B83-C87BEC836D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71832"/>
            <a:stretch>
              <a:fillRect/>
            </a:stretch>
          </p:blipFill>
          <p:spPr>
            <a:xfrm>
              <a:off x="6945075" y="1967872"/>
              <a:ext cx="5246925" cy="1931773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D9EEF011-76A8-DCFE-F11E-C764DFE732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770" t="28695" b="27688"/>
          <a:stretch>
            <a:fillRect/>
          </a:stretch>
        </p:blipFill>
        <p:spPr>
          <a:xfrm>
            <a:off x="127686" y="670178"/>
            <a:ext cx="6121005" cy="395513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38AA1C1-74A9-6AA8-2A40-A52E47B8B3C7}"/>
              </a:ext>
            </a:extLst>
          </p:cNvPr>
          <p:cNvSpPr/>
          <p:nvPr/>
        </p:nvSpPr>
        <p:spPr>
          <a:xfrm>
            <a:off x="176169" y="545284"/>
            <a:ext cx="6119769" cy="597296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16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AE730-8379-10FD-FD19-2908943BB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CEA1F3E-5BF4-DF57-D81C-CAA96415581E}"/>
              </a:ext>
            </a:extLst>
          </p:cNvPr>
          <p:cNvGrpSpPr/>
          <p:nvPr/>
        </p:nvGrpSpPr>
        <p:grpSpPr>
          <a:xfrm>
            <a:off x="6235012" y="0"/>
            <a:ext cx="5956988" cy="4422497"/>
            <a:chOff x="6939280" y="0"/>
            <a:chExt cx="5252720" cy="389964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B65824C-3A9A-9C46-1594-B1A51B80B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71305"/>
            <a:stretch>
              <a:fillRect/>
            </a:stretch>
          </p:blipFill>
          <p:spPr>
            <a:xfrm>
              <a:off x="6939280" y="0"/>
              <a:ext cx="5246925" cy="196787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29464ED-9BD4-2787-13B5-5ACD3021B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71832"/>
            <a:stretch>
              <a:fillRect/>
            </a:stretch>
          </p:blipFill>
          <p:spPr>
            <a:xfrm>
              <a:off x="6945075" y="1967872"/>
              <a:ext cx="5246925" cy="1931773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852E4C19-9FD9-92EF-01D7-558351B83D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770" t="28695" b="27688"/>
          <a:stretch>
            <a:fillRect/>
          </a:stretch>
        </p:blipFill>
        <p:spPr>
          <a:xfrm>
            <a:off x="127686" y="670178"/>
            <a:ext cx="6121005" cy="395513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ECBAB0A-5841-931F-82CF-D4B2BEE25CE0}"/>
              </a:ext>
            </a:extLst>
          </p:cNvPr>
          <p:cNvSpPr/>
          <p:nvPr/>
        </p:nvSpPr>
        <p:spPr>
          <a:xfrm>
            <a:off x="176169" y="545284"/>
            <a:ext cx="6119769" cy="597296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7AB358-034D-96F3-1FAF-8D22A01298ED}"/>
              </a:ext>
            </a:extLst>
          </p:cNvPr>
          <p:cNvSpPr txBox="1"/>
          <p:nvPr/>
        </p:nvSpPr>
        <p:spPr>
          <a:xfrm>
            <a:off x="263912" y="2178062"/>
            <a:ext cx="5832088" cy="1188720"/>
          </a:xfrm>
          <a:prstGeom prst="rect">
            <a:avLst/>
          </a:prstGeom>
          <a:solidFill>
            <a:srgbClr val="EAF3F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100" b="1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cursor.execute(</a:t>
            </a:r>
            <a:r>
              <a:rPr lang="en-US" sz="1100" b="1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'''</a:t>
            </a:r>
            <a:b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INSERT INTO landmark (name, location, category, year, price)</a:t>
            </a:r>
            <a:b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VALUES (?,?,?,?,?)</a:t>
            </a:r>
            <a:b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'''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</a:t>
            </a:r>
            <a:b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</a:b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    (</a:t>
            </a: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'Abdullah Alsalem Center'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'Al-</a:t>
            </a:r>
            <a:r>
              <a:rPr lang="en-US" sz="1100" dirty="0" err="1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Shaab</a:t>
            </a: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Area'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'Culture'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100" dirty="0">
                <a:solidFill>
                  <a:srgbClr val="1750EB"/>
                </a:solidFill>
                <a:effectLst/>
                <a:latin typeface="Consolas" panose="020B0609020204030204" pitchFamily="49" charset="0"/>
              </a:rPr>
              <a:t>2018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100" dirty="0">
                <a:solidFill>
                  <a:srgbClr val="0033B3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>
              <a:buNone/>
            </a:pPr>
            <a:r>
              <a:rPr lang="en-US" sz="1100" b="1" dirty="0">
                <a:solidFill>
                  <a:srgbClr val="080808"/>
                </a:solidFill>
                <a:latin typeface="Consolas" panose="020B0609020204030204" pitchFamily="49" charset="0"/>
              </a:rPr>
              <a:t>)</a:t>
            </a:r>
            <a:endParaRPr lang="en-US" sz="1100" b="1" dirty="0">
              <a:solidFill>
                <a:srgbClr val="080808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886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F3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287DEC-60D3-BCE0-2845-4300B26665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415" y="1230088"/>
            <a:ext cx="8021169" cy="52680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7C59110-AFBE-EFC7-A896-F4F7F7904A50}"/>
              </a:ext>
            </a:extLst>
          </p:cNvPr>
          <p:cNvSpPr/>
          <p:nvPr/>
        </p:nvSpPr>
        <p:spPr>
          <a:xfrm>
            <a:off x="0" y="201954"/>
            <a:ext cx="12192000" cy="600250"/>
          </a:xfrm>
          <a:prstGeom prst="rect">
            <a:avLst/>
          </a:prstGeom>
          <a:solidFill>
            <a:srgbClr val="E4AB4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en-US" sz="2800" b="1" dirty="0">
                <a:solidFill>
                  <a:schemeClr val="tx1"/>
                </a:solidFill>
              </a:rPr>
              <a:t>     </a:t>
            </a:r>
            <a:r>
              <a:rPr lang="ar-KW" sz="2800" b="1" dirty="0">
                <a:solidFill>
                  <a:schemeClr val="tx1"/>
                </a:solidFill>
              </a:rPr>
              <a:t>صيغة التعليمة البرمجية لإضافة أكثر من سجل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369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9625BE-D98B-3A04-6620-F3EB0413A5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9399"/>
          <a:stretch>
            <a:fillRect/>
          </a:stretch>
        </p:blipFill>
        <p:spPr>
          <a:xfrm>
            <a:off x="6381541" y="0"/>
            <a:ext cx="5810459" cy="14127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7763D8-B406-5C46-45E6-48FAA8A7C0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1021"/>
          <a:stretch>
            <a:fillRect/>
          </a:stretch>
        </p:blipFill>
        <p:spPr>
          <a:xfrm>
            <a:off x="6381541" y="1412789"/>
            <a:ext cx="5810459" cy="13015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96ACF6-07DA-EB98-38DF-56AF46446C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538" t="19579" r="876" b="19640"/>
          <a:stretch>
            <a:fillRect/>
          </a:stretch>
        </p:blipFill>
        <p:spPr>
          <a:xfrm>
            <a:off x="87068" y="514866"/>
            <a:ext cx="6294473" cy="49303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FA6CFD5-0E65-E022-F6A6-1A208B804023}"/>
              </a:ext>
            </a:extLst>
          </p:cNvPr>
          <p:cNvSpPr/>
          <p:nvPr/>
        </p:nvSpPr>
        <p:spPr>
          <a:xfrm>
            <a:off x="4250724" y="354227"/>
            <a:ext cx="2047103" cy="395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B378F1-4E15-5724-34B8-5CBF72F58698}"/>
              </a:ext>
            </a:extLst>
          </p:cNvPr>
          <p:cNvSpPr/>
          <p:nvPr/>
        </p:nvSpPr>
        <p:spPr>
          <a:xfrm>
            <a:off x="176169" y="295529"/>
            <a:ext cx="6205372" cy="622271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552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238970-87B6-D967-621E-DB18696C7A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0B6F88-1DB3-4EEF-1F69-8614443477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9399"/>
          <a:stretch>
            <a:fillRect/>
          </a:stretch>
        </p:blipFill>
        <p:spPr>
          <a:xfrm>
            <a:off x="6381541" y="0"/>
            <a:ext cx="5810459" cy="14127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AB5709-ED92-C8B7-33C5-9AC2441023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1021"/>
          <a:stretch>
            <a:fillRect/>
          </a:stretch>
        </p:blipFill>
        <p:spPr>
          <a:xfrm>
            <a:off x="6381541" y="1412789"/>
            <a:ext cx="5810459" cy="13015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F8FC1F-FAAC-7474-5732-A65DC93685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538" t="19579" r="876" b="19640"/>
          <a:stretch>
            <a:fillRect/>
          </a:stretch>
        </p:blipFill>
        <p:spPr>
          <a:xfrm>
            <a:off x="87068" y="514866"/>
            <a:ext cx="6294473" cy="49303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CF3DE5-A639-9CFC-499F-2FE29D2641A4}"/>
              </a:ext>
            </a:extLst>
          </p:cNvPr>
          <p:cNvSpPr/>
          <p:nvPr/>
        </p:nvSpPr>
        <p:spPr>
          <a:xfrm>
            <a:off x="4250724" y="354227"/>
            <a:ext cx="2047103" cy="395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94FFEA-B4FF-FEF8-32CA-A8F80E5EA3FC}"/>
              </a:ext>
            </a:extLst>
          </p:cNvPr>
          <p:cNvSpPr/>
          <p:nvPr/>
        </p:nvSpPr>
        <p:spPr>
          <a:xfrm>
            <a:off x="176169" y="295529"/>
            <a:ext cx="6205372" cy="622271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9BFB6D-FD91-D75A-4275-E4FF256A18F4}"/>
              </a:ext>
            </a:extLst>
          </p:cNvPr>
          <p:cNvSpPr txBox="1"/>
          <p:nvPr/>
        </p:nvSpPr>
        <p:spPr>
          <a:xfrm>
            <a:off x="1196021" y="2179907"/>
            <a:ext cx="7228279" cy="276999"/>
          </a:xfrm>
          <a:prstGeom prst="rect">
            <a:avLst/>
          </a:prstGeom>
          <a:solidFill>
            <a:srgbClr val="EAF3F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"INSERT INTO landmark (name, location, category, year, price) VALUES (?,?,?,?,?)"</a:t>
            </a:r>
            <a:endParaRPr lang="en-US" sz="1200" b="1" dirty="0">
              <a:solidFill>
                <a:srgbClr val="080808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E910E8-C737-B31E-82EA-DF52A30533E3}"/>
              </a:ext>
            </a:extLst>
          </p:cNvPr>
          <p:cNvSpPr txBox="1"/>
          <p:nvPr/>
        </p:nvSpPr>
        <p:spPr>
          <a:xfrm>
            <a:off x="384629" y="3495059"/>
            <a:ext cx="4641536" cy="276999"/>
          </a:xfrm>
          <a:prstGeom prst="rect">
            <a:avLst/>
          </a:prstGeom>
          <a:solidFill>
            <a:srgbClr val="EAF3F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cursor.executemany(</a:t>
            </a:r>
            <a:r>
              <a:rPr lang="en-US" sz="1200" b="1" dirty="0" err="1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insert_sql</a:t>
            </a:r>
            <a:r>
              <a:rPr lang="en-US" sz="1200" b="1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landmarks_list</a:t>
            </a:r>
            <a:r>
              <a:rPr lang="en-US" sz="12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40878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4E34B96-D477-E62A-D23F-FBE8437B79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4715"/>
          <a:stretch>
            <a:fillRect/>
          </a:stretch>
        </p:blipFill>
        <p:spPr>
          <a:xfrm>
            <a:off x="6865814" y="0"/>
            <a:ext cx="5326186" cy="17340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379E70-FBBD-56C7-BAF0-BD7CA2DF9C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31" t="25165" r="4253" b="24805"/>
          <a:stretch>
            <a:fillRect/>
          </a:stretch>
        </p:blipFill>
        <p:spPr>
          <a:xfrm>
            <a:off x="1632955" y="671386"/>
            <a:ext cx="8379667" cy="599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426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F509B4-833D-A3F6-BAF8-C5E3E11BA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52" y="0"/>
            <a:ext cx="11481683" cy="324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7160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0FF8EF-F384-FC66-DCD0-20078FDA7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54" y="1832704"/>
            <a:ext cx="7959230" cy="1828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3B43D7-8C37-5D76-EB45-B3844FD98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157" y="1324989"/>
            <a:ext cx="7756846" cy="37558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3E587F7-DCD2-51D7-7576-E5BD5E14B7BE}"/>
              </a:ext>
            </a:extLst>
          </p:cNvPr>
          <p:cNvSpPr/>
          <p:nvPr/>
        </p:nvSpPr>
        <p:spPr>
          <a:xfrm>
            <a:off x="0" y="201954"/>
            <a:ext cx="12192000" cy="600250"/>
          </a:xfrm>
          <a:prstGeom prst="rect">
            <a:avLst/>
          </a:prstGeom>
          <a:solidFill>
            <a:srgbClr val="E4AB4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en-US" sz="2800" b="1" dirty="0">
                <a:solidFill>
                  <a:schemeClr val="tx1"/>
                </a:solidFill>
              </a:rPr>
              <a:t>     </a:t>
            </a:r>
            <a:r>
              <a:rPr lang="ar-KW" sz="2800" b="1" dirty="0">
                <a:solidFill>
                  <a:schemeClr val="tx1"/>
                </a:solidFill>
              </a:rPr>
              <a:t>طباعة البيانات مستعينا بالدالة </a:t>
            </a:r>
            <a:r>
              <a:rPr lang="en-US" sz="2800" b="1" dirty="0">
                <a:solidFill>
                  <a:schemeClr val="tx1"/>
                </a:solidFill>
              </a:rPr>
              <a:t>fetch</a:t>
            </a:r>
          </a:p>
        </p:txBody>
      </p:sp>
    </p:spTree>
    <p:extLst>
      <p:ext uri="{BB962C8B-B14F-4D97-AF65-F5344CB8AC3E}">
        <p14:creationId xmlns:p14="http://schemas.microsoft.com/office/powerpoint/2010/main" val="577421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25B1AD9-2A1F-5F88-A0C9-0A33BFC5CF4C}"/>
              </a:ext>
            </a:extLst>
          </p:cNvPr>
          <p:cNvGrpSpPr/>
          <p:nvPr/>
        </p:nvGrpSpPr>
        <p:grpSpPr>
          <a:xfrm>
            <a:off x="5247442" y="27830"/>
            <a:ext cx="6912754" cy="5152445"/>
            <a:chOff x="6964763" y="0"/>
            <a:chExt cx="5227237" cy="389613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D3A5710-0FDA-42D7-075C-F2877DF1E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68580"/>
            <a:stretch>
              <a:fillRect/>
            </a:stretch>
          </p:blipFill>
          <p:spPr>
            <a:xfrm>
              <a:off x="6964763" y="0"/>
              <a:ext cx="5227237" cy="215480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5874816-0B70-CE6E-B213-300CFB874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74609"/>
            <a:stretch>
              <a:fillRect/>
            </a:stretch>
          </p:blipFill>
          <p:spPr>
            <a:xfrm>
              <a:off x="6964763" y="2154803"/>
              <a:ext cx="5227237" cy="1741336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689118D-AD79-7623-A022-EA1EC25E6C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67" t="33797" r="1805" b="26667"/>
          <a:stretch>
            <a:fillRect/>
          </a:stretch>
        </p:blipFill>
        <p:spPr>
          <a:xfrm>
            <a:off x="258418" y="2260157"/>
            <a:ext cx="7198173" cy="40571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708180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C17BD-A75A-A2BE-9CA7-734B779C85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2690D79-C25D-AF7B-77EB-034A129E9C35}"/>
              </a:ext>
            </a:extLst>
          </p:cNvPr>
          <p:cNvGrpSpPr/>
          <p:nvPr/>
        </p:nvGrpSpPr>
        <p:grpSpPr>
          <a:xfrm>
            <a:off x="5247442" y="27830"/>
            <a:ext cx="6912754" cy="5152445"/>
            <a:chOff x="6964763" y="0"/>
            <a:chExt cx="5227237" cy="389613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9C65E45-3B74-D712-B6C7-B2A239212D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68580"/>
            <a:stretch>
              <a:fillRect/>
            </a:stretch>
          </p:blipFill>
          <p:spPr>
            <a:xfrm>
              <a:off x="6964763" y="0"/>
              <a:ext cx="5227237" cy="215480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FC76714-0B43-05C6-F547-CE73A1147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74609"/>
            <a:stretch>
              <a:fillRect/>
            </a:stretch>
          </p:blipFill>
          <p:spPr>
            <a:xfrm>
              <a:off x="6964763" y="2154803"/>
              <a:ext cx="5227237" cy="1741336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712F569A-988C-FE5E-7644-AAE6D95AE0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67" t="33797" r="1805" b="26667"/>
          <a:stretch>
            <a:fillRect/>
          </a:stretch>
        </p:blipFill>
        <p:spPr>
          <a:xfrm>
            <a:off x="258418" y="2260157"/>
            <a:ext cx="7198173" cy="40571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5DE48B-4312-9CA0-EE9C-8ECF84D1BFED}"/>
              </a:ext>
            </a:extLst>
          </p:cNvPr>
          <p:cNvSpPr txBox="1"/>
          <p:nvPr/>
        </p:nvSpPr>
        <p:spPr>
          <a:xfrm>
            <a:off x="2059388" y="4104068"/>
            <a:ext cx="283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067D17"/>
                </a:solidFill>
                <a:effectLst/>
                <a:latin typeface="JetBrains Mono"/>
              </a:rPr>
              <a:t>"SELECT * FROM landmark"</a:t>
            </a:r>
            <a:endParaRPr lang="en-US" sz="1800" dirty="0">
              <a:solidFill>
                <a:srgbClr val="080808"/>
              </a:solidFill>
              <a:effectLst/>
              <a:latin typeface="JetBrains Mono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8C4B42-CA90-062D-BBB1-6AC2C96DDFF3}"/>
              </a:ext>
            </a:extLst>
          </p:cNvPr>
          <p:cNvSpPr txBox="1"/>
          <p:nvPr/>
        </p:nvSpPr>
        <p:spPr>
          <a:xfrm>
            <a:off x="930303" y="5136543"/>
            <a:ext cx="2258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print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(row)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753BC5-567A-96FB-F42F-2030D5744346}"/>
              </a:ext>
            </a:extLst>
          </p:cNvPr>
          <p:cNvSpPr txBox="1"/>
          <p:nvPr/>
        </p:nvSpPr>
        <p:spPr>
          <a:xfrm>
            <a:off x="8809627" y="4461474"/>
            <a:ext cx="80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337193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F46F13-E725-9796-8BB9-8F0FED9128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6638"/>
          <a:stretch>
            <a:fillRect/>
          </a:stretch>
        </p:blipFill>
        <p:spPr>
          <a:xfrm>
            <a:off x="6909764" y="0"/>
            <a:ext cx="5282236" cy="16021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07466A-D17A-8C71-09B7-B60F1F5A49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8685"/>
          <a:stretch>
            <a:fillRect/>
          </a:stretch>
        </p:blipFill>
        <p:spPr>
          <a:xfrm>
            <a:off x="6909764" y="1539379"/>
            <a:ext cx="5282236" cy="21475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52022D-B65A-A04E-E423-A6D50D3971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374" t="23362" r="875" b="31231"/>
          <a:stretch>
            <a:fillRect/>
          </a:stretch>
        </p:blipFill>
        <p:spPr>
          <a:xfrm>
            <a:off x="43065" y="1074966"/>
            <a:ext cx="6866699" cy="451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05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A1719F0-0B0B-7EC0-ECC0-0E93C1836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8238"/>
            <a:ext cx="12192000" cy="491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78F22-CCFE-F7E0-A4DA-AD1215F09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1F377D-6A25-29BE-5BC0-0D926EBB4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47676"/>
            <a:ext cx="12192000" cy="491032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ABD4B7E-4943-BD28-F7D3-5983A335110E}"/>
              </a:ext>
            </a:extLst>
          </p:cNvPr>
          <p:cNvSpPr/>
          <p:nvPr/>
        </p:nvSpPr>
        <p:spPr>
          <a:xfrm>
            <a:off x="9262211" y="365065"/>
            <a:ext cx="2788398" cy="970029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KW" dirty="0"/>
              <a:t>1- شغل برنامج </a:t>
            </a:r>
            <a:r>
              <a:rPr lang="en-US" dirty="0"/>
              <a:t>DB Browser (SQLite)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D5ED8D-6670-F45A-31D1-9108838DBAB7}"/>
              </a:ext>
            </a:extLst>
          </p:cNvPr>
          <p:cNvSpPr/>
          <p:nvPr/>
        </p:nvSpPr>
        <p:spPr>
          <a:xfrm>
            <a:off x="3307602" y="365064"/>
            <a:ext cx="2788398" cy="9700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dirty="0"/>
              <a:t>3</a:t>
            </a:r>
            <a:r>
              <a:rPr lang="ar-KW" dirty="0"/>
              <a:t>- انتقل إلى تبويب استعراض البيانات </a:t>
            </a:r>
            <a:r>
              <a:rPr lang="en-US" dirty="0"/>
              <a:t>Browse Data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92A8C15-9DEF-E413-BFDB-3FF53597C730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1978014" y="1335093"/>
            <a:ext cx="2723787" cy="146025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DF073F0C-184E-962B-AAF4-D861D07FA6A4}"/>
              </a:ext>
            </a:extLst>
          </p:cNvPr>
          <p:cNvSpPr/>
          <p:nvPr/>
        </p:nvSpPr>
        <p:spPr>
          <a:xfrm>
            <a:off x="323200" y="365064"/>
            <a:ext cx="2788398" cy="97002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en-US" dirty="0"/>
              <a:t>4</a:t>
            </a:r>
            <a:r>
              <a:rPr lang="ar-KW" dirty="0"/>
              <a:t>- حدد اسم الجدول للمعاينة من قائمة جداول - </a:t>
            </a:r>
            <a:r>
              <a:rPr lang="en-US" dirty="0"/>
              <a:t>Tables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1EBF031-8E8A-D68A-34A9-A5DD6239FA4B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782718" y="1335093"/>
            <a:ext cx="934681" cy="1714066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8CFB2721-46D9-49C3-4F50-9CA36D26C11B}"/>
              </a:ext>
            </a:extLst>
          </p:cNvPr>
          <p:cNvSpPr/>
          <p:nvPr/>
        </p:nvSpPr>
        <p:spPr>
          <a:xfrm>
            <a:off x="6292004" y="365064"/>
            <a:ext cx="2788398" cy="97002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KW" dirty="0"/>
              <a:t>1- افتح قاعدة البيانات من زر فتح</a:t>
            </a:r>
          </a:p>
          <a:p>
            <a:pPr algn="ctr" rtl="1"/>
            <a:r>
              <a:rPr lang="en-US" dirty="0"/>
              <a:t>Open Database</a:t>
            </a:r>
            <a:endParaRPr lang="ar-KW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334BD0C-2244-76FF-AE5A-4F321B23E459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2113898" y="1335093"/>
            <a:ext cx="5572305" cy="1182115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136C2871-03F4-10E3-BD49-5E2EEB0D9E89}"/>
              </a:ext>
            </a:extLst>
          </p:cNvPr>
          <p:cNvSpPr/>
          <p:nvPr/>
        </p:nvSpPr>
        <p:spPr>
          <a:xfrm>
            <a:off x="179514" y="3191985"/>
            <a:ext cx="11752565" cy="375858"/>
          </a:xfrm>
          <a:prstGeom prst="rect">
            <a:avLst/>
          </a:prstGeom>
          <a:solidFill>
            <a:srgbClr val="ED7D31">
              <a:alpha val="20000"/>
            </a:srgb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r"/>
            <a:r>
              <a:rPr lang="ar-KW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أسماء الأعمدة</a:t>
            </a:r>
            <a:endParaRPr 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15824A4-E91A-964E-3BE7-C80D96F8DE0D}"/>
              </a:ext>
            </a:extLst>
          </p:cNvPr>
          <p:cNvSpPr/>
          <p:nvPr/>
        </p:nvSpPr>
        <p:spPr>
          <a:xfrm>
            <a:off x="819033" y="6254517"/>
            <a:ext cx="3629551" cy="375858"/>
          </a:xfrm>
          <a:prstGeom prst="rect">
            <a:avLst/>
          </a:prstGeom>
          <a:solidFill>
            <a:srgbClr val="ED7D31">
              <a:alpha val="20000"/>
            </a:srgb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r"/>
            <a:r>
              <a:rPr lang="ar-KW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عدد السجلات</a:t>
            </a:r>
            <a:endParaRPr lang="en-US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637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8" grpId="0" animBg="1"/>
      <p:bldP spid="25" grpId="0" animBg="1"/>
      <p:bldP spid="25" grpId="1" animBg="1"/>
      <p:bldP spid="26" grpId="0" animBg="1"/>
      <p:bldP spid="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6D7F1-6BC8-222D-E37C-1261E3B3F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37E670-EA8A-77AC-F167-703A85697F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4715"/>
          <a:stretch>
            <a:fillRect/>
          </a:stretch>
        </p:blipFill>
        <p:spPr>
          <a:xfrm>
            <a:off x="6865814" y="0"/>
            <a:ext cx="5326186" cy="17340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59EF45-3612-EF28-ADE0-995FF2C641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31" t="25165" r="4253" b="24805"/>
          <a:stretch>
            <a:fillRect/>
          </a:stretch>
        </p:blipFill>
        <p:spPr>
          <a:xfrm>
            <a:off x="1632955" y="671386"/>
            <a:ext cx="8379667" cy="59967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9ED29A-9B79-6971-15D3-A9F98A979C0D}"/>
              </a:ext>
            </a:extLst>
          </p:cNvPr>
          <p:cNvSpPr txBox="1"/>
          <p:nvPr/>
        </p:nvSpPr>
        <p:spPr>
          <a:xfrm>
            <a:off x="2882348" y="3570135"/>
            <a:ext cx="5681207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id, name, location, category, year, price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42AA66-AF8D-B8ED-4481-916312D7D3C5}"/>
              </a:ext>
            </a:extLst>
          </p:cNvPr>
          <p:cNvSpPr txBox="1"/>
          <p:nvPr/>
        </p:nvSpPr>
        <p:spPr>
          <a:xfrm>
            <a:off x="2882348" y="4241521"/>
            <a:ext cx="2202512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Central Kuwait City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3AEE0F-7C36-F27E-BB12-8304C63BDDB3}"/>
              </a:ext>
            </a:extLst>
          </p:cNvPr>
          <p:cNvSpPr txBox="1"/>
          <p:nvPr/>
        </p:nvSpPr>
        <p:spPr>
          <a:xfrm>
            <a:off x="3140765" y="4569375"/>
            <a:ext cx="1196671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2007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825DBE-9A02-2CCD-8EC5-08170306069D}"/>
              </a:ext>
            </a:extLst>
          </p:cNvPr>
          <p:cNvSpPr txBox="1"/>
          <p:nvPr/>
        </p:nvSpPr>
        <p:spPr>
          <a:xfrm>
            <a:off x="3220277" y="4911908"/>
            <a:ext cx="1196671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D8F39E-0D27-9441-35A8-55FB49F94E83}"/>
              </a:ext>
            </a:extLst>
          </p:cNvPr>
          <p:cNvSpPr txBox="1"/>
          <p:nvPr/>
        </p:nvSpPr>
        <p:spPr>
          <a:xfrm>
            <a:off x="3089083" y="5253667"/>
            <a:ext cx="153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Traditional</a:t>
            </a:r>
          </a:p>
        </p:txBody>
      </p:sp>
    </p:spTree>
    <p:extLst>
      <p:ext uri="{BB962C8B-B14F-4D97-AF65-F5344CB8AC3E}">
        <p14:creationId xmlns:p14="http://schemas.microsoft.com/office/powerpoint/2010/main" val="3445617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15C88-E951-206E-DC86-29DF8E403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7F1B8E-3729-644B-07C4-83F32B44B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473"/>
            <a:ext cx="12192000" cy="44405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05A36D-48A5-AAC0-F62E-F12C364A23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4432" r="4997"/>
          <a:stretch>
            <a:fillRect/>
          </a:stretch>
        </p:blipFill>
        <p:spPr>
          <a:xfrm>
            <a:off x="2446850" y="4902980"/>
            <a:ext cx="8532029" cy="96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8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06BD62-CC96-5E21-D923-A24E6484D0A4}"/>
              </a:ext>
            </a:extLst>
          </p:cNvPr>
          <p:cNvSpPr/>
          <p:nvPr/>
        </p:nvSpPr>
        <p:spPr>
          <a:xfrm>
            <a:off x="1378248" y="1593615"/>
            <a:ext cx="87847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onsolas" panose="020B0609020204030204" pitchFamily="49" charset="0"/>
              </a:rPr>
              <a:t>connection</a:t>
            </a:r>
            <a:r>
              <a:rPr lang="en-US" sz="4400" b="1" dirty="0" err="1">
                <a:latin typeface="Consolas" panose="020B0609020204030204" pitchFamily="49" charset="0"/>
              </a:rPr>
              <a:t>.close</a:t>
            </a:r>
            <a:r>
              <a:rPr lang="en-US" sz="4400" b="1" dirty="0">
                <a:latin typeface="Consolas" panose="020B0609020204030204" pitchFamily="49" charset="0"/>
              </a:rPr>
              <a:t>() </a:t>
            </a:r>
            <a:r>
              <a:rPr lang="ar-KW" sz="4400" dirty="0">
                <a:solidFill>
                  <a:srgbClr val="306F8F"/>
                </a:solidFill>
              </a:rPr>
              <a:t>إغلاق الاتصال</a:t>
            </a:r>
            <a:endParaRPr lang="en-US" sz="4400" dirty="0">
              <a:solidFill>
                <a:srgbClr val="306F8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15F00F-5D11-85B8-B0EB-F511078F7AF9}"/>
              </a:ext>
            </a:extLst>
          </p:cNvPr>
          <p:cNvSpPr/>
          <p:nvPr/>
        </p:nvSpPr>
        <p:spPr>
          <a:xfrm>
            <a:off x="0" y="201954"/>
            <a:ext cx="12192000" cy="600250"/>
          </a:xfrm>
          <a:prstGeom prst="rect">
            <a:avLst/>
          </a:prstGeom>
          <a:solidFill>
            <a:srgbClr val="E4AB4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en-US" sz="2800" b="1" dirty="0">
                <a:solidFill>
                  <a:schemeClr val="tx1"/>
                </a:solidFill>
              </a:rPr>
              <a:t>     </a:t>
            </a:r>
            <a:r>
              <a:rPr lang="ar-KW" sz="2800" b="1" dirty="0">
                <a:solidFill>
                  <a:schemeClr val="tx1"/>
                </a:solidFill>
              </a:rPr>
              <a:t>صيغة التعليمة البرمجية لإغلاق الاتصال بقاعدة البيانات </a:t>
            </a:r>
            <a:r>
              <a:rPr lang="en-US" sz="2800" b="1" dirty="0">
                <a:solidFill>
                  <a:schemeClr val="tx1"/>
                </a:solidFill>
              </a:rPr>
              <a:t>SQLite</a:t>
            </a:r>
            <a:r>
              <a:rPr lang="ar-KW" sz="2800" b="1" dirty="0">
                <a:solidFill>
                  <a:schemeClr val="tx1"/>
                </a:solidFill>
              </a:rPr>
              <a:t> في </a:t>
            </a:r>
            <a:r>
              <a:rPr lang="en-US" sz="2800" b="1" dirty="0">
                <a:solidFill>
                  <a:schemeClr val="tx1"/>
                </a:solidFill>
              </a:rPr>
              <a:t>Python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C4DAE4-7A36-323B-D914-83203F582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85" y="3154467"/>
            <a:ext cx="10546454" cy="245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452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F87CDD-660F-8AAF-B6F6-E205578C1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028" y="0"/>
            <a:ext cx="93919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08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A32BF-711D-0C20-F5D5-9D66CAF3E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C2A803-AB36-2C67-A395-704E9BBE5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028" y="0"/>
            <a:ext cx="939197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579925-C670-32F0-B8BC-25031A3FDEA1}"/>
              </a:ext>
            </a:extLst>
          </p:cNvPr>
          <p:cNvSpPr txBox="1"/>
          <p:nvPr/>
        </p:nvSpPr>
        <p:spPr>
          <a:xfrm>
            <a:off x="517709" y="3695397"/>
            <a:ext cx="7190369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ar-KW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onsolas" panose="020B0609020204030204" pitchFamily="49" charset="0"/>
              </a:rPr>
              <a:t> الحل الأول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onsolas" panose="020B0609020204030204" pitchFamily="49" charset="0"/>
            </a:endParaRPr>
          </a:p>
          <a:p>
            <a:pPr>
              <a:buNone/>
            </a:pPr>
            <a:r>
              <a:rPr lang="en-US" sz="1800" dirty="0">
                <a:solidFill>
                  <a:srgbClr val="0033B3"/>
                </a:solidFill>
                <a:effectLst/>
                <a:latin typeface="Consolas" panose="020B0609020204030204" pitchFamily="49" charset="0"/>
              </a:rPr>
              <a:t>import </a:t>
            </a: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sqlite3</a:t>
            </a:r>
            <a:b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</a:br>
            <a:b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connection = sqlite3.connect(</a:t>
            </a: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"Kuwait_landmarks.db"</a:t>
            </a: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connection.close()</a:t>
            </a:r>
          </a:p>
        </p:txBody>
      </p:sp>
    </p:spTree>
    <p:extLst>
      <p:ext uri="{BB962C8B-B14F-4D97-AF65-F5344CB8AC3E}">
        <p14:creationId xmlns:p14="http://schemas.microsoft.com/office/powerpoint/2010/main" val="2381031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331</Words>
  <Application>Microsoft Office PowerPoint</Application>
  <PresentationFormat>Widescreen</PresentationFormat>
  <Paragraphs>31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Aptos</vt:lpstr>
      <vt:lpstr>Aptos Display</vt:lpstr>
      <vt:lpstr>Arial</vt:lpstr>
      <vt:lpstr>Consolas</vt:lpstr>
      <vt:lpstr>JetBrains Mono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Mohammed Al-Adeelah</dc:creator>
  <cp:lastModifiedBy>Mohammed Al-Adeelah</cp:lastModifiedBy>
  <cp:revision>4</cp:revision>
  <dcterms:created xsi:type="dcterms:W3CDTF">2025-09-22T05:00:27Z</dcterms:created>
  <dcterms:modified xsi:type="dcterms:W3CDTF">2025-09-28T07:47:25Z</dcterms:modified>
</cp:coreProperties>
</file>